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0"/>
  </p:notesMasterIdLst>
  <p:sldIdLst>
    <p:sldId id="299" r:id="rId2"/>
    <p:sldId id="296" r:id="rId3"/>
    <p:sldId id="278" r:id="rId4"/>
    <p:sldId id="292" r:id="rId5"/>
    <p:sldId id="298" r:id="rId6"/>
    <p:sldId id="293" r:id="rId7"/>
    <p:sldId id="297" r:id="rId8"/>
    <p:sldId id="295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A"/>
    <a:srgbClr val="ACB7DC"/>
    <a:srgbClr val="D5DBF0"/>
    <a:srgbClr val="192556"/>
    <a:srgbClr val="C86432"/>
    <a:srgbClr val="2A3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5833"/>
  </p:normalViewPr>
  <p:slideViewPr>
    <p:cSldViewPr snapToGrid="0" snapToObjects="1">
      <p:cViewPr>
        <p:scale>
          <a:sx n="82" d="100"/>
          <a:sy n="82" d="100"/>
        </p:scale>
        <p:origin x="5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A609-97A6-2347-9FDE-E3FF6D967C0E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5B78-6B29-FB45-ADAD-6484F1AACC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56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C5B78-6B29-FB45-ADAD-6484F1AACC6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44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881" y="919718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881" y="4795284"/>
            <a:ext cx="6289801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1575AFB-FD2B-D909-662C-E4B47D6B9D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6151" y="0"/>
            <a:ext cx="6289800" cy="62869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88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775" y="3075425"/>
            <a:ext cx="10202248" cy="12210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Naam</a:t>
            </a:r>
            <a:endParaRPr lang="en-US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E0BD0EF-94D2-7740-9FD4-5F605ED7E9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3829" y="4597054"/>
            <a:ext cx="7609649" cy="501041"/>
          </a:xfrm>
          <a:noFill/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 sz="1600" b="1" i="0" cap="all" spc="300" baseline="0">
                <a:solidFill>
                  <a:schemeClr val="tx1"/>
                </a:solidFill>
              </a:defRPr>
            </a:lvl1pPr>
            <a:lvl2pPr>
              <a:defRPr sz="1600" b="1" i="0" cap="all">
                <a:solidFill>
                  <a:schemeClr val="bg1"/>
                </a:solidFill>
              </a:defRPr>
            </a:lvl2pPr>
            <a:lvl3pPr>
              <a:defRPr sz="1600" b="1" i="0" cap="all">
                <a:solidFill>
                  <a:schemeClr val="bg1"/>
                </a:solidFill>
              </a:defRPr>
            </a:lvl3pPr>
            <a:lvl4pPr>
              <a:defRPr sz="1600" b="1" i="0" cap="all">
                <a:solidFill>
                  <a:schemeClr val="bg1"/>
                </a:solidFill>
              </a:defRPr>
            </a:lvl4pPr>
            <a:lvl5pPr>
              <a:defRPr sz="1600" b="1" i="0" cap="all">
                <a:solidFill>
                  <a:schemeClr val="bg1"/>
                </a:solidFill>
              </a:defRPr>
            </a:lvl5pPr>
          </a:lstStyle>
          <a:p>
            <a:r>
              <a:rPr lang="en-US" sz="2000" b="1" i="0" cap="all" spc="300" baseline="0" dirty="0" err="1"/>
              <a:t>functie</a:t>
            </a:r>
            <a:endParaRPr lang="en-US" sz="2000" b="1" i="0" cap="all" spc="300" baseline="0" dirty="0"/>
          </a:p>
          <a:p>
            <a:endParaRPr lang="nl-NL" sz="1600" b="1" i="0" cap="all" spc="300" baseline="0" dirty="0"/>
          </a:p>
        </p:txBody>
      </p:sp>
      <p:sp>
        <p:nvSpPr>
          <p:cNvPr id="4" name="Tijdelijke aanduiding voor afbeelding 14" descr="Gebruiker silhouet">
            <a:extLst>
              <a:ext uri="{FF2B5EF4-FFF2-40B4-BE49-F238E27FC236}">
                <a16:creationId xmlns:a16="http://schemas.microsoft.com/office/drawing/2014/main" id="{7733FBB4-8A61-6E95-6111-E3C5DF0024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349" y="793694"/>
            <a:ext cx="4474011" cy="4471988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3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430683"/>
            <a:ext cx="9914860" cy="36123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21A4ECF-74E3-D3ED-2085-D74A503EE751}"/>
              </a:ext>
            </a:extLst>
          </p:cNvPr>
          <p:cNvSpPr txBox="1"/>
          <p:nvPr userDrawn="1"/>
        </p:nvSpPr>
        <p:spPr>
          <a:xfrm>
            <a:off x="11817752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1739836-EE4E-C005-551E-EC4488DF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1256728"/>
            <a:ext cx="10202248" cy="132589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234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75" y="1320802"/>
            <a:ext cx="9144000" cy="3095813"/>
          </a:xfrm>
        </p:spPr>
        <p:txBody>
          <a:bodyPr anchor="b">
            <a:normAutofit/>
          </a:bodyPr>
          <a:lstStyle>
            <a:lvl1pPr>
              <a:defRPr sz="46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077" y="4589465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14">
            <a:extLst>
              <a:ext uri="{FF2B5EF4-FFF2-40B4-BE49-F238E27FC236}">
                <a16:creationId xmlns:a16="http://schemas.microsoft.com/office/drawing/2014/main" id="{52F072D3-4DD2-8CCA-E275-0D74D9AD36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349" y="793694"/>
            <a:ext cx="4474011" cy="44719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46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6"/>
            <a:ext cx="4610987" cy="40132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1" y="2163725"/>
            <a:ext cx="4853763" cy="40132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4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7" y="926349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732" y="2068306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>
                <a:solidFill>
                  <a:srgbClr val="FF000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731" y="3114394"/>
            <a:ext cx="5157787" cy="33188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068306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kern="200" cap="all" spc="200" baseline="0">
                <a:solidFill>
                  <a:srgbClr val="FF000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14392"/>
            <a:ext cx="5183188" cy="33188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6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E0D1951E-7267-16D5-29AA-9810C88DF3A6}"/>
              </a:ext>
            </a:extLst>
          </p:cNvPr>
          <p:cNvSpPr/>
          <p:nvPr userDrawn="1"/>
        </p:nvSpPr>
        <p:spPr>
          <a:xfrm>
            <a:off x="7702923" y="1"/>
            <a:ext cx="6858000" cy="685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afbeelding 14">
            <a:extLst>
              <a:ext uri="{FF2B5EF4-FFF2-40B4-BE49-F238E27FC236}">
                <a16:creationId xmlns:a16="http://schemas.microsoft.com/office/drawing/2014/main" id="{F6D12E94-C298-0D3C-ED21-8CCE380479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9822" y="0"/>
            <a:ext cx="6861101" cy="68579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FFBEC43-4297-BC00-1A95-B329973B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75" y="2098042"/>
            <a:ext cx="6449435" cy="2192419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23096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5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6126"/>
            <a:ext cx="3932237" cy="8532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8951" y="13761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941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8980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906131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6" y="2266339"/>
            <a:ext cx="10192199" cy="378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8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9" r:id="rId8"/>
    <p:sldLayoutId id="2147483714" r:id="rId9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A3170"/>
          </a:solidFill>
          <a:latin typeface="Barlow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rgbClr val="192556"/>
          </a:solidFill>
          <a:latin typeface="Barlow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rgbClr val="192556"/>
          </a:solidFill>
          <a:latin typeface="Barlow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rgbClr val="192556"/>
          </a:solidFill>
          <a:latin typeface="Barlow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rgbClr val="192556"/>
          </a:solidFill>
          <a:latin typeface="Barlow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rgbClr val="192556"/>
          </a:solidFill>
          <a:latin typeface="Barlow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4E08E-FA73-77D3-9DD0-FD455B2C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C55566-656C-6D0A-10D6-185AAEAFEE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B35398A8-833D-877D-45A3-DA81B46793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26261B00-DD24-B2BD-C239-9EDE8E54FA1E}"/>
              </a:ext>
            </a:extLst>
          </p:cNvPr>
          <p:cNvSpPr txBox="1">
            <a:spLocks/>
          </p:cNvSpPr>
          <p:nvPr/>
        </p:nvSpPr>
        <p:spPr>
          <a:xfrm>
            <a:off x="908775" y="1335936"/>
            <a:ext cx="8198024" cy="7422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Rust in het hoofd, ruimte om te helpen: </a:t>
            </a:r>
            <a:br>
              <a:rPr lang="nl-NL" dirty="0"/>
            </a:br>
            <a:r>
              <a:rPr lang="nl-NL" dirty="0"/>
              <a:t>de kracht van de Landelijke Pauzeknop</a:t>
            </a:r>
          </a:p>
        </p:txBody>
      </p:sp>
    </p:spTree>
    <p:extLst>
      <p:ext uri="{BB962C8B-B14F-4D97-AF65-F5344CB8AC3E}">
        <p14:creationId xmlns:p14="http://schemas.microsoft.com/office/powerpoint/2010/main" val="34981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AD442-AFE9-BDEA-2921-1659E3015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-250175"/>
            <a:ext cx="7142687" cy="2576517"/>
          </a:xfrm>
        </p:spPr>
        <p:txBody>
          <a:bodyPr/>
          <a:lstStyle/>
          <a:p>
            <a:r>
              <a:rPr lang="nl-NL" dirty="0"/>
              <a:t>De realiteit van nu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DFA9ED-438F-7A3A-2F7A-9A8D9500F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5353" y="2974769"/>
            <a:ext cx="6289801" cy="29635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b="0" cap="none" dirty="0">
                <a:solidFill>
                  <a:schemeClr val="tx1"/>
                </a:solidFill>
                <a:latin typeface="Arial" panose="020B0604020202020204" pitchFamily="34" charset="0"/>
              </a:rPr>
              <a:t>Veel hulpvragers ervaren stress door aanhoudende incasso’s, zelfs na aanmelding bij schuldhulp;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b="0" cap="none" dirty="0">
                <a:solidFill>
                  <a:schemeClr val="tx1"/>
                </a:solidFill>
                <a:latin typeface="Arial" panose="020B0604020202020204" pitchFamily="34" charset="0"/>
              </a:rPr>
              <a:t>Dat maakt stabilisatie moeilijk en vergroot uitval;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b="0" cap="none" dirty="0">
                <a:solidFill>
                  <a:schemeClr val="tx1"/>
                </a:solidFill>
                <a:latin typeface="Arial" panose="020B0604020202020204" pitchFamily="34" charset="0"/>
              </a:rPr>
              <a:t>Financieel hulpverleners besteden veel tijd een telefoontjes en uitleg richting schuldeisers.</a:t>
            </a:r>
          </a:p>
          <a:p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7FCF45-9AAA-E7E7-2817-4C5DA52B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176" y="1653362"/>
            <a:ext cx="4181904" cy="41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8D0B3-3A16-AB43-9797-B1933FF5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99" y="3478375"/>
            <a:ext cx="10202248" cy="1221005"/>
          </a:xfrm>
        </p:spPr>
        <p:txBody>
          <a:bodyPr>
            <a:normAutofit/>
          </a:bodyPr>
          <a:lstStyle/>
          <a:p>
            <a:r>
              <a:rPr lang="nl-NL" dirty="0"/>
              <a:t>Wat doet de pauzeknop?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739821-292F-F84E-89B5-4274331380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9399" y="1303805"/>
            <a:ext cx="8198024" cy="512763"/>
          </a:xfrm>
        </p:spPr>
        <p:txBody>
          <a:bodyPr>
            <a:normAutofit fontScale="40000" lnSpcReduction="20000"/>
          </a:bodyPr>
          <a:lstStyle/>
          <a:p>
            <a:r>
              <a:rPr lang="nl-NL" b="1" dirty="0"/>
              <a:t>NU</a:t>
            </a:r>
            <a:r>
              <a:rPr lang="nl-NL" dirty="0"/>
              <a:t>: Een financieel hulpverlener activeert de pauzeknop met het versturen van de kennisgeving</a:t>
            </a:r>
          </a:p>
          <a:p>
            <a:r>
              <a:rPr lang="nl-NL" b="1" dirty="0">
                <a:effectLst/>
                <a:latin typeface="Barlow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Vanaf 2027</a:t>
            </a:r>
            <a:r>
              <a:rPr lang="nl-NL" dirty="0">
                <a:effectLst/>
                <a:latin typeface="Barlow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: een hulpvrager drukt </a:t>
            </a:r>
            <a:r>
              <a:rPr lang="nl-NL" dirty="0">
                <a:latin typeface="Barlow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(ook) </a:t>
            </a:r>
            <a:r>
              <a:rPr lang="nl-NL" dirty="0">
                <a:effectLst/>
                <a:latin typeface="Barlow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zelf op de pauzeknop en vraag daarmee direct schuldhulp aan. De hulpverlener verstuurt vervolgens de kennisgeving.</a:t>
            </a:r>
            <a:endParaRPr lang="nl-NL" dirty="0"/>
          </a:p>
        </p:txBody>
      </p:sp>
      <p:sp>
        <p:nvSpPr>
          <p:cNvPr id="5" name="Pijl links 4">
            <a:extLst>
              <a:ext uri="{FF2B5EF4-FFF2-40B4-BE49-F238E27FC236}">
                <a16:creationId xmlns:a16="http://schemas.microsoft.com/office/drawing/2014/main" id="{DA746F8D-A274-6F4F-5F0F-9A31CB3058EB}"/>
              </a:ext>
            </a:extLst>
          </p:cNvPr>
          <p:cNvSpPr/>
          <p:nvPr/>
        </p:nvSpPr>
        <p:spPr>
          <a:xfrm>
            <a:off x="5570512" y="4449998"/>
            <a:ext cx="760021" cy="249382"/>
          </a:xfrm>
          <a:prstGeom prst="rightArrow">
            <a:avLst/>
          </a:prstGeom>
          <a:solidFill>
            <a:srgbClr val="2A3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4AA036-9D21-642F-23E8-083C94D0837E}"/>
              </a:ext>
            </a:extLst>
          </p:cNvPr>
          <p:cNvSpPr txBox="1"/>
          <p:nvPr/>
        </p:nvSpPr>
        <p:spPr>
          <a:xfrm>
            <a:off x="7179199" y="4266912"/>
            <a:ext cx="37364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Barlow" pitchFamily="2" charset="77"/>
              </a:rPr>
              <a:t>Incasso’s worden tijdelijk gepauzeerd. </a:t>
            </a:r>
          </a:p>
          <a:p>
            <a:r>
              <a:rPr lang="nl-NL" sz="1600" dirty="0">
                <a:latin typeface="Barlow" pitchFamily="2" charset="77"/>
              </a:rPr>
              <a:t>Zo ontstaat er schuldenrust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517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F4004A8-4C97-4534-CDB7-8034D30AB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Voor hulpvragers: </a:t>
            </a:r>
            <a:r>
              <a:rPr lang="nl-NL" dirty="0"/>
              <a:t>minder stress, meer motivatie, duurzamer herstel. </a:t>
            </a:r>
          </a:p>
          <a:p>
            <a:r>
              <a:rPr lang="nl-NL" b="1" dirty="0"/>
              <a:t>Voor hulpverleners</a:t>
            </a:r>
            <a:r>
              <a:rPr lang="nl-NL" dirty="0"/>
              <a:t>: efficiënter traject, meer kans op succesvolle oplossing, minder uitval,</a:t>
            </a:r>
          </a:p>
          <a:p>
            <a:r>
              <a:rPr lang="nl-NL" b="1" dirty="0"/>
              <a:t>Voor schuldeisers: </a:t>
            </a:r>
            <a:r>
              <a:rPr lang="nl-NL" dirty="0"/>
              <a:t>minder kosten door oninbare incasso’s, snellere schuldregeling en grotere kans op een normaal betalende klant na afloop.</a:t>
            </a:r>
            <a:endParaRPr lang="nl-NL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dirty="0"/>
              <a:t>Rust werkt. Voor iedereen.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8EDCC2-C69D-CE9D-17CE-19B055F1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levert het op?</a:t>
            </a:r>
          </a:p>
        </p:txBody>
      </p:sp>
    </p:spTree>
    <p:extLst>
      <p:ext uri="{BB962C8B-B14F-4D97-AF65-F5344CB8AC3E}">
        <p14:creationId xmlns:p14="http://schemas.microsoft.com/office/powerpoint/2010/main" val="179574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D6F842E-4820-4EAC-92F2-023A1223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Alle schuldeisers met convenanten met de NVVK verlenen direct incassopauze na ontvangst van de Kennisgeving. Dat is meer dan de helft van de meest voorkomende schuldeisers van hulpvragers. </a:t>
            </a:r>
          </a:p>
          <a:p>
            <a:r>
              <a:rPr lang="nl-NL" dirty="0"/>
              <a:t>NVVK-convenantpartners verlenen ook regelmatig incassopauze aan </a:t>
            </a:r>
            <a:r>
              <a:rPr lang="nl-NL"/>
              <a:t>niet NVVK-leden.</a:t>
            </a:r>
            <a:endParaRPr lang="nl-NL" dirty="0"/>
          </a:p>
          <a:p>
            <a:r>
              <a:rPr lang="nl-NL" dirty="0"/>
              <a:t>Schuldeisers zonder convenant zijn ook vaak bereid dit te doen na toelichting over de voordelen.</a:t>
            </a:r>
          </a:p>
          <a:p>
            <a:r>
              <a:rPr lang="nl-NL" dirty="0"/>
              <a:t>Het kan de moeite lonen schuldeisers nog even te attenderen op de gemaakte convenantafspraken of een toelichting te geven op de voordelen van de incassopauze. 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8131E1-A391-0F9B-F5CF-5A20B61F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schuldeisers mee?</a:t>
            </a:r>
          </a:p>
        </p:txBody>
      </p:sp>
    </p:spTree>
    <p:extLst>
      <p:ext uri="{BB962C8B-B14F-4D97-AF65-F5344CB8AC3E}">
        <p14:creationId xmlns:p14="http://schemas.microsoft.com/office/powerpoint/2010/main" val="360451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76FBB93-0643-542A-5164-C6FD61F2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906131"/>
            <a:ext cx="10202248" cy="13258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Sinds pauzeknop is er rust gekomen.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7BBFEC-62C9-C183-7420-11B6217AE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7688" y="2163726"/>
            <a:ext cx="4013237" cy="401323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E799F19-AF16-B354-5E61-BD769757BAE5}"/>
              </a:ext>
            </a:extLst>
          </p:cNvPr>
          <p:cNvSpPr txBox="1"/>
          <p:nvPr/>
        </p:nvSpPr>
        <p:spPr>
          <a:xfrm>
            <a:off x="6257261" y="2163725"/>
            <a:ext cx="4853763" cy="401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indent="-228594" defTabSz="914377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“Een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moeder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van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drie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kinderen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, net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aangemeld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bij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schuldhulpverlening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. Binnen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een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week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stopten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de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incasso’s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. Ze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kon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eindelijk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slapen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,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haar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dossier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raakte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niet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verder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achterop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en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binnen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drie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maanden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zat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ze in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een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stabiel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2000" dirty="0" err="1">
                <a:solidFill>
                  <a:srgbClr val="192556"/>
                </a:solidFill>
                <a:latin typeface="Barlow" pitchFamily="2" charset="77"/>
              </a:rPr>
              <a:t>traject</a:t>
            </a:r>
            <a:r>
              <a:rPr lang="en-US" sz="2000" dirty="0">
                <a:solidFill>
                  <a:srgbClr val="192556"/>
                </a:solidFill>
                <a:latin typeface="Barlow" pitchFamily="2" charset="77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4576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8AD0034-96D5-B45B-B6E9-57CD131A7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881" y="919718"/>
            <a:ext cx="8504275" cy="35512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Aan de slag!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E07B2F-3BD6-E683-14C0-3D160703399E}"/>
              </a:ext>
            </a:extLst>
          </p:cNvPr>
          <p:cNvSpPr txBox="1"/>
          <p:nvPr/>
        </p:nvSpPr>
        <p:spPr>
          <a:xfrm>
            <a:off x="974881" y="4795284"/>
            <a:ext cx="6289801" cy="1084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377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Op de website pauzeknop.nl </a:t>
            </a:r>
            <a:r>
              <a:rPr lang="en-US" sz="1600" cap="all" spc="300" dirty="0" err="1">
                <a:solidFill>
                  <a:srgbClr val="192556"/>
                </a:solidFill>
                <a:latin typeface="Barlow" pitchFamily="2" charset="77"/>
              </a:rPr>
              <a:t>vind</a:t>
            </a: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 je </a:t>
            </a:r>
            <a:r>
              <a:rPr lang="en-US" sz="1600" cap="all" spc="300" dirty="0" err="1">
                <a:solidFill>
                  <a:srgbClr val="192556"/>
                </a:solidFill>
                <a:latin typeface="Barlow" pitchFamily="2" charset="77"/>
              </a:rPr>
              <a:t>veel</a:t>
            </a: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1600" cap="all" spc="300" dirty="0" err="1">
                <a:solidFill>
                  <a:srgbClr val="192556"/>
                </a:solidFill>
                <a:latin typeface="Barlow" pitchFamily="2" charset="77"/>
              </a:rPr>
              <a:t>handige</a:t>
            </a: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1600" cap="all" spc="300" dirty="0" err="1">
                <a:solidFill>
                  <a:srgbClr val="192556"/>
                </a:solidFill>
                <a:latin typeface="Barlow" pitchFamily="2" charset="77"/>
              </a:rPr>
              <a:t>Informatie</a:t>
            </a: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, </a:t>
            </a:r>
            <a:r>
              <a:rPr lang="en-US" sz="1600" cap="all" spc="300" dirty="0" err="1">
                <a:solidFill>
                  <a:srgbClr val="192556"/>
                </a:solidFill>
                <a:latin typeface="Barlow" pitchFamily="2" charset="77"/>
              </a:rPr>
              <a:t>een</a:t>
            </a: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 toolbox en </a:t>
            </a:r>
            <a:r>
              <a:rPr lang="en-US" sz="1600" cap="all" spc="300" dirty="0" err="1">
                <a:solidFill>
                  <a:srgbClr val="192556"/>
                </a:solidFill>
                <a:latin typeface="Barlow" pitchFamily="2" charset="77"/>
              </a:rPr>
              <a:t>antwoorden</a:t>
            </a: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 op </a:t>
            </a:r>
            <a:r>
              <a:rPr lang="en-US" sz="1600" cap="all" spc="300" dirty="0" err="1">
                <a:solidFill>
                  <a:srgbClr val="192556"/>
                </a:solidFill>
                <a:latin typeface="Barlow" pitchFamily="2" charset="77"/>
              </a:rPr>
              <a:t>veelgestelde</a:t>
            </a: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 </a:t>
            </a:r>
            <a:r>
              <a:rPr lang="en-US" sz="1600" cap="all" spc="300" dirty="0" err="1">
                <a:solidFill>
                  <a:srgbClr val="192556"/>
                </a:solidFill>
                <a:latin typeface="Barlow" pitchFamily="2" charset="77"/>
              </a:rPr>
              <a:t>vragen</a:t>
            </a:r>
            <a:r>
              <a:rPr lang="en-US" sz="1600" cap="all" spc="300" dirty="0">
                <a:solidFill>
                  <a:srgbClr val="192556"/>
                </a:solidFill>
                <a:latin typeface="Barlow" pitchFamily="2" charset="77"/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A24966-87DC-815F-EF21-D581E70D4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7573" y="0"/>
            <a:ext cx="6286956" cy="62869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3346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D294E-1FD7-1370-C8AB-4DCAA274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7" y="1243346"/>
            <a:ext cx="10515600" cy="1325563"/>
          </a:xfrm>
        </p:spPr>
        <p:txBody>
          <a:bodyPr>
            <a:normAutofit/>
          </a:bodyPr>
          <a:lstStyle/>
          <a:p>
            <a:r>
              <a:rPr lang="nl-NL" sz="3000" dirty="0"/>
              <a:t>Op de hoogte blijven? </a:t>
            </a:r>
            <a:r>
              <a:rPr lang="nl-NL" sz="3000" dirty="0" err="1"/>
              <a:t>www.pauzeknop.nl</a:t>
            </a:r>
            <a:endParaRPr lang="nl-NL" sz="30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17540B-8F0E-94C7-5501-320D4C0EA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4910" y="4734565"/>
            <a:ext cx="1229670" cy="445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600" dirty="0"/>
              <a:t>LinkedIn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B48E07-98F2-4957-F2DD-9D764D88C2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86345" y="3739101"/>
            <a:ext cx="1066800" cy="1066800"/>
          </a:xfrm>
          <a:prstGeom prst="rect">
            <a:avLst/>
          </a:prstGeom>
        </p:spPr>
      </p:pic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8D4DC1D1-39B4-FD00-FD82-18FE565A1FF5}"/>
              </a:ext>
            </a:extLst>
          </p:cNvPr>
          <p:cNvSpPr txBox="1">
            <a:spLocks/>
          </p:cNvSpPr>
          <p:nvPr/>
        </p:nvSpPr>
        <p:spPr>
          <a:xfrm>
            <a:off x="8344413" y="4734565"/>
            <a:ext cx="1707219" cy="44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dirty="0"/>
              <a:t>Nieuwsbrief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E5CD10-B2C8-9687-287D-14EF17CEDE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64622" y="3719743"/>
            <a:ext cx="1066800" cy="1066800"/>
          </a:xfrm>
          <a:prstGeom prst="rect">
            <a:avLst/>
          </a:prstGeom>
        </p:spPr>
      </p:pic>
      <p:sp>
        <p:nvSpPr>
          <p:cNvPr id="26" name="Tijdelijke aanduiding voor inhoud 3">
            <a:extLst>
              <a:ext uri="{FF2B5EF4-FFF2-40B4-BE49-F238E27FC236}">
                <a16:creationId xmlns:a16="http://schemas.microsoft.com/office/drawing/2014/main" id="{AD280E5C-CDE3-FD22-CEE0-6749DADD13AF}"/>
              </a:ext>
            </a:extLst>
          </p:cNvPr>
          <p:cNvSpPr txBox="1">
            <a:spLocks/>
          </p:cNvSpPr>
          <p:nvPr/>
        </p:nvSpPr>
        <p:spPr>
          <a:xfrm>
            <a:off x="1749748" y="4734565"/>
            <a:ext cx="1229670" cy="44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92556"/>
                </a:solidFill>
                <a:latin typeface="Barlow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dirty="0"/>
              <a:t>Website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610667D5-4A43-DB45-238B-C9287611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31183" y="3739101"/>
            <a:ext cx="1066800" cy="1066800"/>
          </a:xfrm>
          <a:prstGeom prst="rect">
            <a:avLst/>
          </a:prstGeom>
        </p:spPr>
      </p:pic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1A2B641D-8E6A-6410-507F-D4812F3B1B83}"/>
              </a:ext>
            </a:extLst>
          </p:cNvPr>
          <p:cNvSpPr/>
          <p:nvPr/>
        </p:nvSpPr>
        <p:spPr>
          <a:xfrm>
            <a:off x="999067" y="2675467"/>
            <a:ext cx="9846733" cy="279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0" name="Afbeelding 39" descr="Afbeelding met cirkel, Graphics, logo, symbool&#10;&#10;Door AI gegenereerde inhoud is mogelijk onjuist.">
            <a:extLst>
              <a:ext uri="{FF2B5EF4-FFF2-40B4-BE49-F238E27FC236}">
                <a16:creationId xmlns:a16="http://schemas.microsoft.com/office/drawing/2014/main" id="{4874C2BF-6F56-8410-6432-677511F52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902496" y="2865278"/>
            <a:ext cx="995487" cy="999068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1FD1B9B7-92CF-31CC-766D-A7F5AE9CEE0A}"/>
              </a:ext>
            </a:extLst>
          </p:cNvPr>
          <p:cNvGrpSpPr/>
          <p:nvPr/>
        </p:nvGrpSpPr>
        <p:grpSpPr>
          <a:xfrm>
            <a:off x="8783242" y="2934735"/>
            <a:ext cx="848414" cy="853867"/>
            <a:chOff x="8839804" y="2934735"/>
            <a:chExt cx="848414" cy="853867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EA8A363-CF73-71B2-5966-74DA49641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 flipH="1">
              <a:off x="8839804" y="2934735"/>
              <a:ext cx="848414" cy="853867"/>
            </a:xfrm>
            <a:prstGeom prst="rect">
              <a:avLst/>
            </a:prstGeom>
          </p:spPr>
        </p:pic>
        <p:pic>
          <p:nvPicPr>
            <p:cNvPr id="16" name="Graphic 15" descr="Krant met effen opvulling">
              <a:extLst>
                <a:ext uri="{FF2B5EF4-FFF2-40B4-BE49-F238E27FC236}">
                  <a16:creationId xmlns:a16="http://schemas.microsoft.com/office/drawing/2014/main" id="{23877702-2260-8A3C-AFC9-EF02A6297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9074183" y="3176706"/>
              <a:ext cx="393137" cy="393137"/>
            </a:xfrm>
            <a:prstGeom prst="rect">
              <a:avLst/>
            </a:prstGeom>
          </p:spPr>
        </p:pic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BD294E1-095E-86C1-530D-2F6102DFF03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282255" y="2865278"/>
            <a:ext cx="918600" cy="9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81230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NVVK">
      <a:dk1>
        <a:srgbClr val="1E2878"/>
      </a:dk1>
      <a:lt1>
        <a:srgbClr val="FFFFFF"/>
      </a:lt1>
      <a:dk2>
        <a:srgbClr val="192456"/>
      </a:dk2>
      <a:lt2>
        <a:srgbClr val="EBEBEB"/>
      </a:lt2>
      <a:accent1>
        <a:srgbClr val="C86432"/>
      </a:accent1>
      <a:accent2>
        <a:srgbClr val="A6ACD0"/>
      </a:accent2>
      <a:accent3>
        <a:srgbClr val="C76432"/>
      </a:accent3>
      <a:accent4>
        <a:srgbClr val="C76432"/>
      </a:accent4>
      <a:accent5>
        <a:srgbClr val="D3D6E3"/>
      </a:accent5>
      <a:accent6>
        <a:srgbClr val="A3B5E2"/>
      </a:accent6>
      <a:hlink>
        <a:srgbClr val="4B5393"/>
      </a:hlink>
      <a:folHlink>
        <a:srgbClr val="694660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A317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vvk-1" id="{D03C84B0-5023-DC48-B71E-657C7A7EFDD8}" vid="{1829E1CC-D7B4-6643-B690-6F3E2D56D2B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343</Words>
  <Application>Microsoft Macintosh PowerPoint</Application>
  <PresentationFormat>Breedbeeld</PresentationFormat>
  <Paragraphs>31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Arial</vt:lpstr>
      <vt:lpstr>Barlow</vt:lpstr>
      <vt:lpstr>ModOverlayVTI</vt:lpstr>
      <vt:lpstr>PowerPoint-presentatie</vt:lpstr>
      <vt:lpstr>De realiteit van nu</vt:lpstr>
      <vt:lpstr>Wat doet de pauzeknop? </vt:lpstr>
      <vt:lpstr>Wat levert het op?</vt:lpstr>
      <vt:lpstr>Werken schuldeisers mee?</vt:lpstr>
      <vt:lpstr>Sinds pauzeknop is er rust gekomen.</vt:lpstr>
      <vt:lpstr>Aan de slag! </vt:lpstr>
      <vt:lpstr>Op de hoogte blijven? www.pauzeknop.nl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Schuldhulp, bewindvoering en budgetbeheer tijdens de coronacrisis en erna</dc:title>
  <dc:creator>Astrid Bouman</dc:creator>
  <cp:lastModifiedBy>Fleur van de Velde | S-BF</cp:lastModifiedBy>
  <cp:revision>52</cp:revision>
  <dcterms:created xsi:type="dcterms:W3CDTF">2021-09-27T15:33:07Z</dcterms:created>
  <dcterms:modified xsi:type="dcterms:W3CDTF">2025-11-27T13:07:45Z</dcterms:modified>
</cp:coreProperties>
</file>